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2" r:id="rId2"/>
    <p:sldId id="268" r:id="rId3"/>
    <p:sldId id="267" r:id="rId4"/>
    <p:sldId id="275" r:id="rId5"/>
    <p:sldId id="271" r:id="rId6"/>
    <p:sldId id="280" r:id="rId7"/>
    <p:sldId id="269" r:id="rId8"/>
    <p:sldId id="276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40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DC33D-C846-43B8-84A3-334AD3D66F82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4BBD5-33CE-445D-BA83-2F94EAF4B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4BBD5-33CE-445D-BA83-2F94EAF4B6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5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4BBD5-33CE-445D-BA83-2F94EAF4B6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1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548-7BE5-4A4E-8232-8DEC85641FF7}" type="datetimeFigureOut">
              <a:rPr lang="en-US" smtClean="0"/>
              <a:pPr/>
              <a:t>7/25/2024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68E5-4738-4E84-8145-C7E68743AFA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548-7BE5-4A4E-8232-8DEC85641FF7}" type="datetimeFigureOut">
              <a:rPr lang="en-US" smtClean="0"/>
              <a:pPr/>
              <a:t>7/25/2024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68E5-4738-4E84-8145-C7E68743AFA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548-7BE5-4A4E-8232-8DEC85641FF7}" type="datetimeFigureOut">
              <a:rPr lang="en-US" smtClean="0"/>
              <a:pPr/>
              <a:t>7/25/2024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68E5-4738-4E84-8145-C7E68743AFA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548-7BE5-4A4E-8232-8DEC85641FF7}" type="datetimeFigureOut">
              <a:rPr lang="en-US" smtClean="0"/>
              <a:pPr/>
              <a:t>7/25/2024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68E5-4738-4E84-8145-C7E68743AFA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548-7BE5-4A4E-8232-8DEC85641FF7}" type="datetimeFigureOut">
              <a:rPr lang="en-US" smtClean="0"/>
              <a:pPr/>
              <a:t>7/25/2024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68E5-4738-4E84-8145-C7E68743AFA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548-7BE5-4A4E-8232-8DEC85641FF7}" type="datetimeFigureOut">
              <a:rPr lang="en-US" smtClean="0"/>
              <a:pPr/>
              <a:t>7/25/2024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68E5-4738-4E84-8145-C7E68743AFA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548-7BE5-4A4E-8232-8DEC85641FF7}" type="datetimeFigureOut">
              <a:rPr lang="en-US" smtClean="0"/>
              <a:pPr/>
              <a:t>7/25/2024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68E5-4738-4E84-8145-C7E68743AFA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548-7BE5-4A4E-8232-8DEC85641FF7}" type="datetimeFigureOut">
              <a:rPr lang="en-US" smtClean="0"/>
              <a:pPr/>
              <a:t>7/25/2024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68E5-4738-4E84-8145-C7E68743AFA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548-7BE5-4A4E-8232-8DEC85641FF7}" type="datetimeFigureOut">
              <a:rPr lang="en-US" smtClean="0"/>
              <a:pPr/>
              <a:t>7/25/2024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68E5-4738-4E84-8145-C7E68743AFA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548-7BE5-4A4E-8232-8DEC85641FF7}" type="datetimeFigureOut">
              <a:rPr lang="en-US" smtClean="0"/>
              <a:pPr/>
              <a:t>7/25/2024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68E5-4738-4E84-8145-C7E68743AFA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548-7BE5-4A4E-8232-8DEC85641FF7}" type="datetimeFigureOut">
              <a:rPr lang="en-US" smtClean="0"/>
              <a:pPr/>
              <a:t>7/25/2024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68E5-4738-4E84-8145-C7E68743AFA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72548-7BE5-4A4E-8232-8DEC85641FF7}" type="datetimeFigureOut">
              <a:rPr lang="en-US" smtClean="0"/>
              <a:pPr/>
              <a:t>7/25/2024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368E5-4738-4E84-8145-C7E68743AFA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USHES-TOP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428736"/>
            <a:ext cx="5214974" cy="732735"/>
          </a:xfrm>
          <a:prstGeom prst="rect">
            <a:avLst/>
          </a:prstGeom>
        </p:spPr>
      </p:pic>
      <p:pic>
        <p:nvPicPr>
          <p:cNvPr id="6" name="Picture 5" descr="Mercia-Marches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0428" y="-1071594"/>
            <a:ext cx="10642103" cy="4214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2" y="3803743"/>
            <a:ext cx="3571717" cy="2994163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482954"/>
            <a:ext cx="4069116" cy="43576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432" y="3011692"/>
            <a:ext cx="3894528" cy="35718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en-GB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Empowering everyone to access &amp; enjoy Rotary</a:t>
            </a:r>
          </a:p>
          <a:p>
            <a:pPr fontAlgn="base">
              <a:buFont typeface="Arial" pitchFamily="34" charset="0"/>
              <a:buChar char="•"/>
            </a:pPr>
            <a:endParaRPr lang="en-GB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base">
              <a:buFont typeface="Arial" pitchFamily="34" charset="0"/>
              <a:buChar char="•"/>
            </a:pPr>
            <a:r>
              <a:rPr lang="en-GB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Raising awareness of obstacles</a:t>
            </a:r>
          </a:p>
          <a:p>
            <a:pPr fontAlgn="base">
              <a:buFont typeface="Arial" pitchFamily="34" charset="0"/>
              <a:buChar char="•"/>
            </a:pPr>
            <a:endParaRPr lang="en-GB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base">
              <a:buFont typeface="Arial" pitchFamily="34" charset="0"/>
              <a:buChar char="•"/>
            </a:pPr>
            <a:r>
              <a:rPr lang="en-GB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Having fun, meeting new friends </a:t>
            </a:r>
          </a:p>
          <a:p>
            <a:pPr fontAlgn="base"/>
            <a:endParaRPr lang="en-GB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base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Doing Good in The World</a:t>
            </a:r>
          </a:p>
          <a:p>
            <a:pPr fontAlgn="base"/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7074" y="2583064"/>
            <a:ext cx="4321652" cy="85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en-GB" sz="6000" b="1" u="sng" dirty="0">
                <a:solidFill>
                  <a:srgbClr val="FF0000"/>
                </a:solidFill>
              </a:rPr>
              <a:t>A</a:t>
            </a:r>
            <a:r>
              <a:rPr lang="en-GB" sz="6000" b="1" u="sng" dirty="0">
                <a:solidFill>
                  <a:srgbClr val="FFC000"/>
                </a:solidFill>
              </a:rPr>
              <a:t>c</a:t>
            </a:r>
            <a:r>
              <a:rPr lang="en-GB" sz="6000" b="1" u="sng" dirty="0">
                <a:solidFill>
                  <a:srgbClr val="00B050"/>
                </a:solidFill>
              </a:rPr>
              <a:t>c</a:t>
            </a:r>
            <a:r>
              <a:rPr lang="en-GB" sz="6000" b="1" u="sng" dirty="0">
                <a:solidFill>
                  <a:srgbClr val="FF0000"/>
                </a:solidFill>
              </a:rPr>
              <a:t>e</a:t>
            </a:r>
            <a:r>
              <a:rPr lang="en-GB" sz="6000" b="1" u="sng" dirty="0">
                <a:solidFill>
                  <a:srgbClr val="FFC000"/>
                </a:solidFill>
              </a:rPr>
              <a:t>s</a:t>
            </a:r>
            <a:r>
              <a:rPr lang="en-GB" sz="6000" b="1" u="sng" dirty="0">
                <a:solidFill>
                  <a:srgbClr val="00B050"/>
                </a:solidFill>
              </a:rPr>
              <a:t>s</a:t>
            </a:r>
            <a:r>
              <a:rPr lang="en-GB" sz="6000" b="1" u="sng" dirty="0"/>
              <a:t> </a:t>
            </a:r>
            <a:r>
              <a:rPr lang="en-GB" sz="6000" b="1" u="sng" dirty="0">
                <a:solidFill>
                  <a:srgbClr val="FF0000"/>
                </a:solidFill>
              </a:rPr>
              <a:t>A</a:t>
            </a:r>
            <a:r>
              <a:rPr lang="en-GB" sz="6000" b="1" u="sng" dirty="0">
                <a:solidFill>
                  <a:srgbClr val="FFC000"/>
                </a:solidFill>
              </a:rPr>
              <a:t>u</a:t>
            </a:r>
            <a:r>
              <a:rPr lang="en-GB" sz="6000" b="1" u="sng" dirty="0">
                <a:solidFill>
                  <a:srgbClr val="00B050"/>
                </a:solidFill>
              </a:rPr>
              <a:t>d</a:t>
            </a:r>
            <a:r>
              <a:rPr lang="en-GB" sz="6000" b="1" u="sng" dirty="0">
                <a:solidFill>
                  <a:srgbClr val="FF0000"/>
                </a:solidFill>
              </a:rPr>
              <a:t>i</a:t>
            </a:r>
            <a:r>
              <a:rPr lang="en-GB" sz="6000" b="1" u="sng" dirty="0">
                <a:solidFill>
                  <a:srgbClr val="FFC000"/>
                </a:solidFill>
              </a:rPr>
              <a:t>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USHES-TOP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571613"/>
            <a:ext cx="5643602" cy="642942"/>
          </a:xfrm>
          <a:prstGeom prst="rect">
            <a:avLst/>
          </a:prstGeom>
        </p:spPr>
      </p:pic>
      <p:pic>
        <p:nvPicPr>
          <p:cNvPr id="6" name="Picture 5" descr="Mercia-Marches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3238" y="-928718"/>
            <a:ext cx="10642103" cy="421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0562" y="2928934"/>
            <a:ext cx="4429156" cy="37862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dirty="0"/>
              <a:t>We would like to help ensure that all children, young people and adults with disabilities are able to live a healthy, full and fulfilling life in the way they choose.  </a:t>
            </a:r>
          </a:p>
          <a:p>
            <a:endParaRPr lang="en-GB" sz="2000" dirty="0"/>
          </a:p>
          <a:p>
            <a:pPr algn="ctr"/>
            <a:r>
              <a:rPr lang="en-GB" sz="2400" b="1" dirty="0"/>
              <a:t>We want to see people living with disabilities becoming full citizens, members of their communities and </a:t>
            </a:r>
            <a:r>
              <a:rPr lang="en-GB" sz="2800" b="1" dirty="0">
                <a:solidFill>
                  <a:srgbClr val="0070C0"/>
                </a:solidFill>
              </a:rPr>
              <a:t>part of the Rotary Family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571744"/>
            <a:ext cx="4071966" cy="85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en-GB" sz="4000" dirty="0"/>
              <a:t>Rotary &amp; Disability</a:t>
            </a:r>
          </a:p>
        </p:txBody>
      </p:sp>
      <p:pic>
        <p:nvPicPr>
          <p:cNvPr id="8" name="Picture 7" descr="Member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39" y="3500439"/>
            <a:ext cx="4078010" cy="3096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USHES-TOP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428736"/>
            <a:ext cx="5572163" cy="714379"/>
          </a:xfrm>
          <a:prstGeom prst="rect">
            <a:avLst/>
          </a:prstGeom>
        </p:spPr>
      </p:pic>
      <p:pic>
        <p:nvPicPr>
          <p:cNvPr id="6" name="Picture 5" descr="Mercia-Marches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7486" y="-1071594"/>
            <a:ext cx="10642103" cy="4214842"/>
          </a:xfrm>
          <a:prstGeom prst="rect">
            <a:avLst/>
          </a:prstGeom>
        </p:spPr>
      </p:pic>
      <p:pic>
        <p:nvPicPr>
          <p:cNvPr id="4" name="Picture 3" descr="Longterm Conditi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299772"/>
            <a:ext cx="8625685" cy="45582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USHES-TOP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357298"/>
            <a:ext cx="5715040" cy="660122"/>
          </a:xfrm>
          <a:prstGeom prst="rect">
            <a:avLst/>
          </a:prstGeom>
        </p:spPr>
      </p:pic>
      <p:pic>
        <p:nvPicPr>
          <p:cNvPr id="6" name="Picture 5" descr="Mercia-Marches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7486" y="-1143032"/>
            <a:ext cx="10642103" cy="421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143128"/>
            <a:ext cx="5832648" cy="6601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en-GB" sz="4000" b="1" dirty="0"/>
              <a:t>Disability facts and figures</a:t>
            </a:r>
          </a:p>
          <a:p>
            <a:pPr fontAlgn="base"/>
            <a:r>
              <a:rPr lang="en-GB" sz="2800" b="1" dirty="0"/>
              <a:t> </a:t>
            </a:r>
          </a:p>
          <a:p>
            <a:pPr fontAlgn="base"/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CFEA5C-8382-3F89-C0E7-F700C2A7D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5735" y="2852936"/>
            <a:ext cx="3796488" cy="3465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70059F-552A-B2C7-2384-0A562C211C07}"/>
              </a:ext>
            </a:extLst>
          </p:cNvPr>
          <p:cNvSpPr txBox="1"/>
          <p:nvPr/>
        </p:nvSpPr>
        <p:spPr>
          <a:xfrm>
            <a:off x="161777" y="2871145"/>
            <a:ext cx="49142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2800" b="1" dirty="0">
                <a:solidFill>
                  <a:srgbClr val="00B050"/>
                </a:solidFill>
              </a:rPr>
              <a:t>There are 14.1 million disabled people in the UK</a:t>
            </a:r>
          </a:p>
          <a:p>
            <a:pPr algn="ctr" fontAlgn="base"/>
            <a:endParaRPr lang="en-GB" b="1" dirty="0">
              <a:solidFill>
                <a:srgbClr val="00B050"/>
              </a:solidFill>
            </a:endParaRPr>
          </a:p>
          <a:p>
            <a:pPr marL="457200" indent="-457200" fontAlgn="base">
              <a:buFont typeface="Wingdings" pitchFamily="2" charset="2"/>
              <a:buChar char="§"/>
            </a:pPr>
            <a:r>
              <a:rPr lang="en-GB" sz="2400" b="1" dirty="0"/>
              <a:t>8% of children are disabled</a:t>
            </a:r>
          </a:p>
          <a:p>
            <a:pPr marL="457200" indent="-457200" fontAlgn="base">
              <a:buFont typeface="Wingdings" pitchFamily="2" charset="2"/>
              <a:buChar char="§"/>
            </a:pPr>
            <a:r>
              <a:rPr lang="en-GB" sz="2400" b="1" dirty="0"/>
              <a:t>19% of working age adults are disabled</a:t>
            </a:r>
          </a:p>
          <a:p>
            <a:pPr marL="457200" indent="-457200" fontAlgn="base">
              <a:buFont typeface="Wingdings" pitchFamily="2" charset="2"/>
              <a:buChar char="§"/>
            </a:pPr>
            <a:r>
              <a:rPr lang="en-GB" sz="2400" b="1" dirty="0"/>
              <a:t>46% of pension age adults are disabled</a:t>
            </a:r>
          </a:p>
          <a:p>
            <a:pPr marL="457200" indent="-457200" fontAlgn="base"/>
            <a:r>
              <a:rPr lang="en-GB" sz="1600" b="1" dirty="0"/>
              <a:t>	Source: Family Resources Survey (2019 to 20)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USHES-TOP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3" y="1509036"/>
            <a:ext cx="5500726" cy="705518"/>
          </a:xfrm>
          <a:prstGeom prst="rect">
            <a:avLst/>
          </a:prstGeom>
        </p:spPr>
      </p:pic>
      <p:pic>
        <p:nvPicPr>
          <p:cNvPr id="6" name="Picture 5" descr="Mercia-Marches.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57486" y="-1000156"/>
            <a:ext cx="10642103" cy="421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2428868"/>
            <a:ext cx="7715304" cy="642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en-GB" sz="2800" b="1" dirty="0"/>
              <a:t>Common Barriers restricting Rotary Membership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3143248"/>
            <a:ext cx="50720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Attitudinal</a:t>
            </a:r>
            <a:r>
              <a:rPr lang="en-GB" sz="2000" dirty="0"/>
              <a:t> </a:t>
            </a:r>
          </a:p>
          <a:p>
            <a:r>
              <a:rPr lang="en-GB" sz="2000" dirty="0"/>
              <a:t>1 in 3 people see disabled folks as being less productive than non-disabled people.  </a:t>
            </a:r>
          </a:p>
          <a:p>
            <a:r>
              <a:rPr lang="fr-FR" sz="1600" b="1" dirty="0"/>
              <a:t>Source: Scope - Disability Perception Gap (2018)</a:t>
            </a:r>
            <a:endParaRPr lang="en-GB" sz="1600" b="1" dirty="0"/>
          </a:p>
          <a:p>
            <a:pPr lvl="0"/>
            <a:endParaRPr lang="en-GB" dirty="0"/>
          </a:p>
          <a:p>
            <a:pPr lvl="0"/>
            <a:r>
              <a:rPr lang="en-GB" sz="2400" b="1" u="sng" dirty="0"/>
              <a:t>Communication</a:t>
            </a:r>
            <a:r>
              <a:rPr lang="en-GB" dirty="0"/>
              <a:t>  </a:t>
            </a:r>
          </a:p>
          <a:p>
            <a:pPr lvl="0"/>
            <a:r>
              <a:rPr lang="en-GB" sz="2000" dirty="0"/>
              <a:t>Barriers are experienced by people who have disabilities that affect their hearing, speaking, reading, writing and/or understanding, and who use different ways to communicate. </a:t>
            </a:r>
          </a:p>
          <a:p>
            <a:pPr lvl="0"/>
            <a:r>
              <a:rPr lang="en-GB" sz="2000" dirty="0"/>
              <a:t> </a:t>
            </a:r>
            <a:endParaRPr lang="en-GB" dirty="0"/>
          </a:p>
        </p:txBody>
      </p:sp>
      <p:pic>
        <p:nvPicPr>
          <p:cNvPr id="8" name="Picture 7" descr="Signing together cut ou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547" y="3496951"/>
            <a:ext cx="3722453" cy="3361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USHES-TOP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7" y="1539148"/>
            <a:ext cx="5357850" cy="818282"/>
          </a:xfrm>
          <a:prstGeom prst="rect">
            <a:avLst/>
          </a:prstGeom>
        </p:spPr>
      </p:pic>
      <p:pic>
        <p:nvPicPr>
          <p:cNvPr id="6" name="Picture 5" descr="Mercia-Marches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2736" y="-992393"/>
            <a:ext cx="10642103" cy="42148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844" y="2492896"/>
            <a:ext cx="878687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200" dirty="0"/>
          </a:p>
          <a:p>
            <a:pPr lvl="0"/>
            <a:r>
              <a:rPr lang="en-GB" sz="2400" b="1" u="sng" dirty="0"/>
              <a:t>Transportation</a:t>
            </a:r>
            <a:r>
              <a:rPr lang="en-GB" sz="2400" b="1" dirty="0"/>
              <a:t>    </a:t>
            </a:r>
          </a:p>
          <a:p>
            <a:pPr lvl="0"/>
            <a:r>
              <a:rPr lang="en-GB" sz="2000" dirty="0"/>
              <a:t>Lack of buses, public transport, taxi costs; entry and exit access problems</a:t>
            </a:r>
          </a:p>
          <a:p>
            <a:pPr lvl="0"/>
            <a:r>
              <a:rPr lang="en-GB" sz="2000" dirty="0"/>
              <a:t>Requirement to stop driving</a:t>
            </a:r>
          </a:p>
          <a:p>
            <a:pPr lvl="0"/>
            <a:endParaRPr lang="en-GB" sz="1400" dirty="0"/>
          </a:p>
          <a:p>
            <a:pPr lvl="0"/>
            <a:r>
              <a:rPr lang="en-GB" sz="2400" b="1" u="sng" dirty="0"/>
              <a:t>Social</a:t>
            </a:r>
          </a:p>
          <a:p>
            <a:pPr lvl="0"/>
            <a:endParaRPr lang="en-GB" sz="2400" b="1" u="sng" dirty="0"/>
          </a:p>
          <a:p>
            <a:pPr lvl="0"/>
            <a:endParaRPr lang="en-GB" sz="2400" b="1" u="sng" dirty="0"/>
          </a:p>
          <a:p>
            <a:r>
              <a:rPr lang="en-GB" sz="2800" b="1" u="sng" dirty="0"/>
              <a:t>Physical</a:t>
            </a:r>
            <a:r>
              <a:rPr lang="en-GB" sz="2800" b="1" dirty="0"/>
              <a:t> 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Changes in society remove barriers for everybody.</a:t>
            </a:r>
            <a:r>
              <a:rPr lang="en-GB" sz="2400" dirty="0"/>
              <a:t> It's better to change our environment and attitudes rather than try to change people with impairments or differences</a:t>
            </a:r>
          </a:p>
          <a:p>
            <a:pPr lvl="0"/>
            <a:endParaRPr lang="en-GB" sz="2400" b="1" u="sng" dirty="0"/>
          </a:p>
          <a:p>
            <a:pPr lvl="0"/>
            <a:endParaRPr lang="en-GB" sz="2400" b="1" u="sng" dirty="0"/>
          </a:p>
          <a:p>
            <a:pPr lvl="0"/>
            <a:endParaRPr lang="en-GB" sz="24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4384308" y="4772350"/>
            <a:ext cx="41070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600" b="1" dirty="0"/>
              <a:t>Source: Scope - The disability price tag (2019)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6689" y="4310685"/>
            <a:ext cx="828464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Life costs you £583 more on average a month if you're disabled.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USHES-TOP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3" y="1500175"/>
            <a:ext cx="5429288" cy="642942"/>
          </a:xfrm>
          <a:prstGeom prst="rect">
            <a:avLst/>
          </a:prstGeom>
        </p:spPr>
      </p:pic>
      <p:pic>
        <p:nvPicPr>
          <p:cNvPr id="6" name="Picture 5" descr="Mercia-Marches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8924" y="-1000156"/>
            <a:ext cx="10642103" cy="421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318" y="2276872"/>
            <a:ext cx="8501122" cy="4464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b="1" dirty="0"/>
              <a:t>We will use an Access Audit checklist indicating access to the buildings and all internal facilities; </a:t>
            </a:r>
          </a:p>
          <a:p>
            <a:r>
              <a:rPr lang="en-GB" sz="2400" b="1" dirty="0">
                <a:solidFill>
                  <a:srgbClr val="FFC000"/>
                </a:solidFill>
              </a:rPr>
              <a:t>results will be simplified as a </a:t>
            </a:r>
            <a:r>
              <a:rPr lang="en-GB" sz="2400" b="1" u="sng" dirty="0">
                <a:solidFill>
                  <a:srgbClr val="FF0000"/>
                </a:solidFill>
              </a:rPr>
              <a:t>Traffic</a:t>
            </a:r>
            <a:r>
              <a:rPr lang="en-GB" sz="2400" b="1" u="sng" dirty="0">
                <a:solidFill>
                  <a:srgbClr val="FFC000"/>
                </a:solidFill>
              </a:rPr>
              <a:t> Light </a:t>
            </a:r>
            <a:r>
              <a:rPr lang="en-GB" sz="2400" b="1" u="sng" dirty="0">
                <a:solidFill>
                  <a:srgbClr val="00B050"/>
                </a:solidFill>
              </a:rPr>
              <a:t>Coloured</a:t>
            </a:r>
            <a:r>
              <a:rPr lang="en-GB" sz="2400" b="1" dirty="0"/>
              <a:t> report</a:t>
            </a:r>
          </a:p>
          <a:p>
            <a:endParaRPr lang="en-GB" sz="1100" dirty="0"/>
          </a:p>
          <a:p>
            <a:r>
              <a:rPr lang="en-GB" sz="2400" dirty="0"/>
              <a:t>The Access Audit to include looking for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Immediate access to the building, steps, ramps, lighting, car park,   lighting and surfaces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Are all areas available to wheelchair users?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Hearing Loop, Disability Toilets, Blue Badge Parking, etc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00B050"/>
                </a:solidFill>
              </a:rPr>
              <a:t>We will share these findings to </a:t>
            </a:r>
          </a:p>
          <a:p>
            <a:r>
              <a:rPr lang="en-GB" sz="2400" b="1" dirty="0">
                <a:solidFill>
                  <a:srgbClr val="FFC000"/>
                </a:solidFill>
              </a:rPr>
              <a:t>Enable Access </a:t>
            </a:r>
            <a:r>
              <a:rPr lang="en-GB" sz="2400" b="1" dirty="0">
                <a:solidFill>
                  <a:srgbClr val="00B050"/>
                </a:solidFill>
              </a:rPr>
              <a:t>for everyone</a:t>
            </a:r>
          </a:p>
        </p:txBody>
      </p:sp>
      <p:pic>
        <p:nvPicPr>
          <p:cNvPr id="7" name="Picture 6" descr="Sig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5512179"/>
            <a:ext cx="4810310" cy="134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USHES-TOP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500174"/>
            <a:ext cx="5966703" cy="785818"/>
          </a:xfrm>
          <a:prstGeom prst="rect">
            <a:avLst/>
          </a:prstGeom>
        </p:spPr>
      </p:pic>
      <p:pic>
        <p:nvPicPr>
          <p:cNvPr id="6" name="Picture 5" descr="Mercia-Marches.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14610" y="-1000156"/>
            <a:ext cx="10642103" cy="421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2301538"/>
            <a:ext cx="5568142" cy="37862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3600" b="1" u="sng" dirty="0"/>
              <a:t>Access to Rotary</a:t>
            </a:r>
          </a:p>
          <a:p>
            <a:endParaRPr lang="en-GB" sz="1600" b="1" dirty="0"/>
          </a:p>
          <a:p>
            <a:pPr algn="ctr"/>
            <a:r>
              <a:rPr lang="en-GB" sz="4000" b="1" dirty="0">
                <a:solidFill>
                  <a:srgbClr val="FF0000"/>
                </a:solidFill>
              </a:rPr>
              <a:t>To carry out an </a:t>
            </a:r>
          </a:p>
          <a:p>
            <a:pPr algn="ctr"/>
            <a:r>
              <a:rPr lang="en-GB" sz="4000" b="1" u="sng" dirty="0">
                <a:solidFill>
                  <a:srgbClr val="FF0000"/>
                </a:solidFill>
              </a:rPr>
              <a:t>A</a:t>
            </a:r>
            <a:r>
              <a:rPr lang="en-GB" sz="4000" b="1" u="sng" dirty="0">
                <a:solidFill>
                  <a:srgbClr val="FFC000"/>
                </a:solidFill>
              </a:rPr>
              <a:t>c</a:t>
            </a:r>
            <a:r>
              <a:rPr lang="en-GB" sz="4000" b="1" u="sng" dirty="0">
                <a:solidFill>
                  <a:srgbClr val="00B050"/>
                </a:solidFill>
              </a:rPr>
              <a:t>c</a:t>
            </a:r>
            <a:r>
              <a:rPr lang="en-GB" sz="4000" b="1" u="sng" dirty="0">
                <a:solidFill>
                  <a:srgbClr val="FF0000"/>
                </a:solidFill>
              </a:rPr>
              <a:t>e</a:t>
            </a:r>
            <a:r>
              <a:rPr lang="en-GB" sz="4000" b="1" u="sng" dirty="0">
                <a:solidFill>
                  <a:srgbClr val="FFC000"/>
                </a:solidFill>
              </a:rPr>
              <a:t>s</a:t>
            </a:r>
            <a:r>
              <a:rPr lang="en-GB" sz="4000" b="1" u="sng" dirty="0">
                <a:solidFill>
                  <a:srgbClr val="00B050"/>
                </a:solidFill>
              </a:rPr>
              <a:t>s</a:t>
            </a:r>
            <a:r>
              <a:rPr lang="en-GB" sz="4000" b="1" u="sng" dirty="0">
                <a:solidFill>
                  <a:srgbClr val="FF0000"/>
                </a:solidFill>
              </a:rPr>
              <a:t> A</a:t>
            </a:r>
            <a:r>
              <a:rPr lang="en-GB" sz="4000" b="1" u="sng" dirty="0">
                <a:solidFill>
                  <a:srgbClr val="FFC000"/>
                </a:solidFill>
              </a:rPr>
              <a:t>u</a:t>
            </a:r>
            <a:r>
              <a:rPr lang="en-GB" sz="4000" b="1" u="sng" dirty="0">
                <a:solidFill>
                  <a:srgbClr val="00B050"/>
                </a:solidFill>
              </a:rPr>
              <a:t>d</a:t>
            </a:r>
            <a:r>
              <a:rPr lang="en-GB" sz="4000" b="1" u="sng" dirty="0">
                <a:solidFill>
                  <a:srgbClr val="FF0000"/>
                </a:solidFill>
              </a:rPr>
              <a:t>i</a:t>
            </a:r>
            <a:r>
              <a:rPr lang="en-GB" sz="4000" b="1" u="sng" dirty="0">
                <a:solidFill>
                  <a:srgbClr val="FFC000"/>
                </a:solidFill>
              </a:rPr>
              <a:t>t</a:t>
            </a:r>
            <a:r>
              <a:rPr lang="en-GB" sz="4000" b="1" u="sng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sz="4000" dirty="0">
                <a:solidFill>
                  <a:srgbClr val="FFC000"/>
                </a:solidFill>
              </a:rPr>
              <a:t>at your meeting venue</a:t>
            </a:r>
          </a:p>
          <a:p>
            <a:endParaRPr lang="en-GB" sz="500" dirty="0"/>
          </a:p>
          <a:p>
            <a:pPr algn="ctr"/>
            <a:r>
              <a:rPr lang="en-GB" sz="3600" b="1" dirty="0">
                <a:solidFill>
                  <a:srgbClr val="00B050"/>
                </a:solidFill>
              </a:rPr>
              <a:t>Please invite us to visit your Club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85752" y="6215082"/>
            <a:ext cx="8427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Visit all Rotary Club venues in D1210 to consider disability access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r="21001"/>
          <a:stretch/>
        </p:blipFill>
        <p:spPr>
          <a:xfrm>
            <a:off x="473407" y="2625133"/>
            <a:ext cx="2714644" cy="333528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USHES-TOP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9" y="1643050"/>
            <a:ext cx="5500725" cy="714380"/>
          </a:xfrm>
          <a:prstGeom prst="rect">
            <a:avLst/>
          </a:prstGeom>
        </p:spPr>
      </p:pic>
      <p:pic>
        <p:nvPicPr>
          <p:cNvPr id="6" name="Picture 5" descr="Mercia-Marches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8990" y="-857280"/>
            <a:ext cx="10642103" cy="421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2857496"/>
            <a:ext cx="7715304" cy="3429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en-GB" sz="4000" dirty="0"/>
              <a:t>Rotary &amp; Disability</a:t>
            </a:r>
          </a:p>
          <a:p>
            <a:pPr fontAlgn="base"/>
            <a:endParaRPr lang="en-GB" sz="2400" dirty="0"/>
          </a:p>
          <a:p>
            <a:pPr fontAlgn="base"/>
            <a:r>
              <a:rPr lang="en-GB" sz="2800" dirty="0"/>
              <a:t>Highlighting Rotary &amp; Disability</a:t>
            </a:r>
          </a:p>
          <a:p>
            <a:pPr fontAlgn="base">
              <a:buFont typeface="Arial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Increase Awareness</a:t>
            </a:r>
          </a:p>
          <a:p>
            <a:pPr fontAlgn="base">
              <a:buFont typeface="Arial" pitchFamily="34" charset="0"/>
              <a:buChar char="•"/>
            </a:pPr>
            <a:r>
              <a:rPr lang="en-GB" sz="2800" dirty="0">
                <a:solidFill>
                  <a:srgbClr val="FFC000"/>
                </a:solidFill>
              </a:rPr>
              <a:t>Bring about Change</a:t>
            </a:r>
          </a:p>
          <a:p>
            <a:pPr fontAlgn="base">
              <a:buFont typeface="Arial" pitchFamily="34" charset="0"/>
              <a:buChar char="•"/>
            </a:pPr>
            <a:r>
              <a:rPr lang="en-GB" sz="2800" b="1" dirty="0">
                <a:solidFill>
                  <a:srgbClr val="FFC000"/>
                </a:solidFill>
              </a:rPr>
              <a:t>Include everyone</a:t>
            </a:r>
          </a:p>
          <a:p>
            <a:pPr fontAlgn="base">
              <a:buFont typeface="Arial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</a:rPr>
              <a:t>Increase Rotary Membership</a:t>
            </a:r>
          </a:p>
          <a:p>
            <a:pPr fontAlgn="base"/>
            <a:endParaRPr lang="en-GB" sz="2400" dirty="0"/>
          </a:p>
        </p:txBody>
      </p:sp>
      <p:pic>
        <p:nvPicPr>
          <p:cNvPr id="7" name="Picture 6" descr="Empow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2928934"/>
            <a:ext cx="3181884" cy="35540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6394</TotalTime>
  <Words>397</Words>
  <Application>Microsoft Office PowerPoint</Application>
  <PresentationFormat>On-screen Show (4:3)</PresentationFormat>
  <Paragraphs>70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Beverley Ricketts</cp:lastModifiedBy>
  <cp:revision>228</cp:revision>
  <dcterms:created xsi:type="dcterms:W3CDTF">2022-01-18T17:23:33Z</dcterms:created>
  <dcterms:modified xsi:type="dcterms:W3CDTF">2024-07-25T07:58:39Z</dcterms:modified>
</cp:coreProperties>
</file>